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2" r:id="rId3"/>
    <p:sldId id="404" r:id="rId4"/>
    <p:sldId id="405" r:id="rId5"/>
    <p:sldId id="406" r:id="rId6"/>
    <p:sldId id="403" r:id="rId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DDBC889-80CC-7F4C-AE5D-CEBF114A29C4}">
          <p14:sldIdLst>
            <p14:sldId id="256"/>
            <p14:sldId id="272"/>
            <p14:sldId id="404"/>
            <p14:sldId id="405"/>
            <p14:sldId id="406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pos="38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62F29"/>
    <a:srgbClr val="D4E4D4"/>
    <a:srgbClr val="FFEBCD"/>
    <a:srgbClr val="FDC32D"/>
    <a:srgbClr val="E63C2F"/>
    <a:srgbClr val="FBFBFB"/>
    <a:srgbClr val="7CC887"/>
    <a:srgbClr val="F0807D"/>
    <a:srgbClr val="66A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2" autoAdjust="0"/>
    <p:restoredTop sz="94424" autoAdjust="0"/>
  </p:normalViewPr>
  <p:slideViewPr>
    <p:cSldViewPr snapToGrid="0" snapToObjects="1" showGuides="1">
      <p:cViewPr varScale="1">
        <p:scale>
          <a:sx n="74" d="100"/>
          <a:sy n="74" d="100"/>
        </p:scale>
        <p:origin x="546" y="72"/>
      </p:cViewPr>
      <p:guideLst>
        <p:guide orient="horz" pos="2190"/>
        <p:guide orient="horz" pos="4320"/>
        <p:guide pos="3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5584" y="168"/>
      </p:cViewPr>
      <p:guideLst>
        <p:guide orient="horz" pos="292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5741E-B9B5-324A-850D-3DDEC68829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369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BF62E-B21E-4D42-AE61-405DC86EAFC6}" type="datetimeFigureOut">
              <a:rPr lang="de-DE" smtClean="0"/>
              <a:t>22.07.2020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7DC97-EFCB-7842-AB18-94311584F48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21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7DC97-EFCB-7842-AB18-94311584F48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3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11" b="11811"/>
          <a:stretch>
            <a:fillRect/>
          </a:stretch>
        </p:blipFill>
        <p:spPr>
          <a:xfrm>
            <a:off x="363538" y="333375"/>
            <a:ext cx="11463337" cy="5472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85" y="1269489"/>
            <a:ext cx="2833614" cy="26070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3538" y="333375"/>
            <a:ext cx="11463337" cy="5472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0" i="0"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r>
              <a:rPr lang="zh-CN" altLang="en-US" dirty="0" smtClean="0"/>
              <a:t>图像占位符</a:t>
            </a:r>
            <a:r>
              <a:rPr lang="en-US" altLang="zh-CN" dirty="0" smtClean="0"/>
              <a:t> Image Placeholder</a:t>
            </a:r>
            <a:endParaRPr lang="de-DE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Subh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731838" y="1184592"/>
            <a:ext cx="10728323" cy="458757"/>
          </a:xfrm>
          <a:prstGeom prst="rect">
            <a:avLst/>
          </a:prstGeom>
        </p:spPr>
        <p:txBody>
          <a:bodyPr lIns="0" tIns="0" rIns="0" bIns="180000">
            <a:spAutoFit/>
          </a:bodyPr>
          <a:lstStyle>
            <a:lvl1pPr marL="0" indent="0" algn="ctr">
              <a:buNone/>
              <a:defRPr sz="1800" b="0" spc="300">
                <a:solidFill>
                  <a:schemeClr val="accent1"/>
                </a:solidFill>
                <a:latin typeface="DIN Medium" charset="0"/>
                <a:ea typeface="DIN Medium" charset="0"/>
                <a:cs typeface="DIN Medium" charset="0"/>
              </a:defRPr>
            </a:lvl1pPr>
            <a:lvl2pPr marL="457200" indent="0">
              <a:buNone/>
              <a:defRPr sz="1400" b="0">
                <a:solidFill>
                  <a:schemeClr val="accent1"/>
                </a:solidFill>
              </a:defRPr>
            </a:lvl2pPr>
            <a:lvl3pPr marL="914400" indent="0">
              <a:buNone/>
              <a:defRPr sz="1400" b="0">
                <a:solidFill>
                  <a:schemeClr val="accent1"/>
                </a:solidFill>
              </a:defRPr>
            </a:lvl3pPr>
            <a:lvl4pPr marL="1371600" indent="0">
              <a:buNone/>
              <a:defRPr sz="1400" b="0">
                <a:solidFill>
                  <a:schemeClr val="accent1"/>
                </a:solidFill>
              </a:defRPr>
            </a:lvl4pPr>
            <a:lvl5pPr marL="1828800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 dirty="0" smtClean="0"/>
              <a:t>ENTER SUBHEADLINE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31838" y="692149"/>
            <a:ext cx="107283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HEADLINE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731838" y="1643541"/>
            <a:ext cx="5003800" cy="3801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Master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6456363" y="1643349"/>
            <a:ext cx="5003800" cy="3801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Master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63539" y="333374"/>
            <a:ext cx="11464130" cy="5472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44" y="5972983"/>
            <a:ext cx="2271475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000" b="0" i="0" kern="1200" spc="100" baseline="0">
          <a:solidFill>
            <a:schemeClr val="tx1"/>
          </a:solidFill>
          <a:latin typeface="DIN-Light" charset="0"/>
          <a:ea typeface="DIN-Light" charset="0"/>
          <a:cs typeface="DIN-Light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/>
        <a:buNone/>
        <a:defRPr sz="2000" b="0" i="0" kern="1200">
          <a:solidFill>
            <a:schemeClr val="accent1"/>
          </a:solidFill>
          <a:latin typeface="DIN" charset="0"/>
          <a:ea typeface="DIN" charset="0"/>
          <a:cs typeface="DIN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83739"/>
        </a:buClr>
        <a:buSzPct val="80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DIN" charset="0"/>
          <a:ea typeface="DIN" charset="0"/>
          <a:cs typeface="DIN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83739"/>
        </a:buClr>
        <a:buSzPct val="80000"/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DIN" charset="0"/>
          <a:ea typeface="DIN" charset="0"/>
          <a:cs typeface="DIN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83739"/>
        </a:buClr>
        <a:buSzPct val="80000"/>
        <a:buFont typeface="Wingdings" panose="05000000000000000000" pitchFamily="2" charset="2"/>
        <a:buChar char="§"/>
        <a:defRPr sz="1400" b="0" i="0" kern="1200" baseline="0">
          <a:solidFill>
            <a:schemeClr val="tx1"/>
          </a:solidFill>
          <a:latin typeface="DIN" charset="0"/>
          <a:ea typeface="DIN" charset="0"/>
          <a:cs typeface="DIN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83739"/>
        </a:buClr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DIN" charset="0"/>
          <a:ea typeface="DIN" charset="0"/>
          <a:cs typeface="DIN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11" b="11811"/>
          <a:stretch>
            <a:fillRect/>
          </a:stretch>
        </p:blipFill>
        <p:spPr/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85" y="1269489"/>
            <a:ext cx="2833614" cy="26070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688" y="1547446"/>
            <a:ext cx="11418277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百裕支部党组织关系转入步骤</a:t>
            </a:r>
            <a:endParaRPr lang="zh-CN" altLang="en-US" sz="4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5042" y="4161198"/>
            <a:ext cx="5198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中国共产党成都百裕制药股份有限公司支部</a:t>
            </a:r>
            <a:endParaRPr lang="zh-CN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476518" y="524329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支部介绍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88540"/>
              </p:ext>
            </p:extLst>
          </p:nvPr>
        </p:nvGraphicFramePr>
        <p:xfrm>
          <a:off x="602443" y="1337852"/>
          <a:ext cx="10846874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3484"/>
                <a:gridCol w="878339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支部介绍</a:t>
                      </a:r>
                      <a:endParaRPr lang="en-US" altLang="zh-CN" sz="1800" dirty="0" smtClean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成立时间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年</a:t>
                      </a:r>
                      <a:r>
                        <a:rPr lang="en-US" altLang="zh-CN" dirty="0" smtClean="0"/>
                        <a:t>11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支部全称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中国共产党成都百裕制药股份有限公司支部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上级支部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中共温江科技园党工委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支部地址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成都市温江区海峡科技开发园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支部领导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李慧琴（书记）</a:t>
                      </a:r>
                      <a:endParaRPr lang="zh-CN" altLang="en-US" sz="18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潘林（指导员）</a:t>
                      </a:r>
                      <a:endParaRPr lang="zh-CN" altLang="en-US" sz="18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组织关系转入方式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省内转入、省外转入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1533" r="12936" b="25637"/>
          <a:stretch/>
        </p:blipFill>
        <p:spPr>
          <a:xfrm>
            <a:off x="4466829" y="565104"/>
            <a:ext cx="459358" cy="4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2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476518" y="524329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省内转入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06585" y="1594457"/>
            <a:ext cx="4680000" cy="54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r>
              <a:rPr lang="zh-CN" altLang="en-US" sz="1400" dirty="0" smtClean="0"/>
              <a:t>向原支部提出转出申请，缴纳党费至转出当月</a:t>
            </a:r>
            <a:endParaRPr lang="zh-CN" altLang="en-US" sz="1400" dirty="0"/>
          </a:p>
        </p:txBody>
      </p:sp>
      <p:sp>
        <p:nvSpPr>
          <p:cNvPr id="3" name="下箭头 2"/>
          <p:cNvSpPr/>
          <p:nvPr/>
        </p:nvSpPr>
        <p:spPr>
          <a:xfrm>
            <a:off x="2961543" y="2056098"/>
            <a:ext cx="540000" cy="3600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06585" y="2374147"/>
            <a:ext cx="4680000" cy="54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抬头：中国共产党温江科技园党工委</a:t>
            </a:r>
            <a:endParaRPr lang="en-US" altLang="zh-CN" sz="1400" dirty="0"/>
          </a:p>
          <a:p>
            <a:r>
              <a:rPr lang="zh-CN" altLang="en-US" sz="1400" dirty="0" smtClean="0"/>
              <a:t>目标支部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中国共产党成都百裕制药股份有限公司支部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4506585" y="3201485"/>
            <a:ext cx="4680000" cy="54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无需介绍信，直接前往温江科技园党工委</a:t>
            </a:r>
            <a:r>
              <a:rPr lang="zh-CN" altLang="en-US" sz="1400" dirty="0"/>
              <a:t>党群工作科</a:t>
            </a:r>
            <a:r>
              <a:rPr lang="zh-CN" altLang="en-US" sz="1400" dirty="0" smtClean="0"/>
              <a:t>报到，地址：锦绣大道</a:t>
            </a:r>
            <a:r>
              <a:rPr lang="en-US" altLang="zh-CN" sz="1400" dirty="0" smtClean="0"/>
              <a:t>43</a:t>
            </a:r>
            <a:r>
              <a:rPr lang="zh-CN" altLang="en-US" sz="1400" dirty="0" smtClean="0"/>
              <a:t>号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楼</a:t>
            </a:r>
            <a:r>
              <a:rPr lang="en-US" altLang="zh-CN" sz="1400" dirty="0" smtClean="0"/>
              <a:t>609</a:t>
            </a:r>
            <a:r>
              <a:rPr lang="zh-CN" altLang="en-US" sz="1400" dirty="0" smtClean="0"/>
              <a:t>室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   </a:t>
            </a:r>
            <a:r>
              <a:rPr lang="zh-CN" altLang="en-US" sz="1400" dirty="0" smtClean="0"/>
              <a:t>联系人：欧锡超</a:t>
            </a:r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1533" r="12936" b="25637"/>
          <a:stretch/>
        </p:blipFill>
        <p:spPr>
          <a:xfrm>
            <a:off x="4466829" y="565104"/>
            <a:ext cx="459358" cy="48931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595438" y="1667909"/>
            <a:ext cx="1351722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1.</a:t>
            </a:r>
            <a:r>
              <a:rPr lang="zh-CN" altLang="en-US" dirty="0"/>
              <a:t>提出</a:t>
            </a:r>
            <a:r>
              <a:rPr lang="zh-CN" altLang="en-US" dirty="0" smtClean="0"/>
              <a:t>申请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2594131" y="2498055"/>
            <a:ext cx="1351722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2.</a:t>
            </a:r>
            <a:r>
              <a:rPr lang="zh-CN" altLang="en-US" dirty="0" smtClean="0"/>
              <a:t>网上转接</a:t>
            </a:r>
            <a:endParaRPr lang="zh-CN" altLang="en-US" dirty="0"/>
          </a:p>
        </p:txBody>
      </p:sp>
      <p:sp>
        <p:nvSpPr>
          <p:cNvPr id="16" name="下箭头 15"/>
          <p:cNvSpPr/>
          <p:nvPr/>
        </p:nvSpPr>
        <p:spPr>
          <a:xfrm>
            <a:off x="2986740" y="2888163"/>
            <a:ext cx="540000" cy="3600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2594131" y="3328201"/>
            <a:ext cx="1351722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3.</a:t>
            </a:r>
            <a:r>
              <a:rPr lang="zh-CN" altLang="en-US" dirty="0" smtClean="0"/>
              <a:t>现场报到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945853" y="1842052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45853" y="2683566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947160" y="3511827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527316" y="4186199"/>
            <a:ext cx="4659269" cy="30777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zh-CN" altLang="en-US" sz="1400" dirty="0" smtClean="0"/>
              <a:t>科技园党工委登记情况后，将组织关系派往百裕支部</a:t>
            </a:r>
            <a:endParaRPr lang="zh-CN" altLang="en-US" sz="1400" dirty="0"/>
          </a:p>
        </p:txBody>
      </p:sp>
      <p:sp>
        <p:nvSpPr>
          <p:cNvPr id="25" name="圆角矩形 24"/>
          <p:cNvSpPr/>
          <p:nvPr/>
        </p:nvSpPr>
        <p:spPr>
          <a:xfrm>
            <a:off x="2594132" y="4161202"/>
            <a:ext cx="1351722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4.</a:t>
            </a:r>
            <a:r>
              <a:rPr lang="zh-CN" altLang="en-US" dirty="0" smtClean="0"/>
              <a:t>转入成功</a:t>
            </a:r>
            <a:endParaRPr lang="zh-CN" altLang="en-US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3966585" y="4344498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下箭头 26"/>
          <p:cNvSpPr/>
          <p:nvPr/>
        </p:nvSpPr>
        <p:spPr>
          <a:xfrm>
            <a:off x="3011548" y="3774831"/>
            <a:ext cx="540000" cy="3600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493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476518" y="524329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省外转入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2960" y="1555972"/>
            <a:ext cx="5112000" cy="30777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zh-CN" altLang="en-US" sz="1400" dirty="0" smtClean="0"/>
              <a:t>向原支部提出转出申请，缴纳党费至转出当月</a:t>
            </a:r>
            <a:endParaRPr lang="zh-CN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4510081" y="2036986"/>
            <a:ext cx="5112000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抬头：</a:t>
            </a:r>
            <a:r>
              <a:rPr lang="zh-CN" altLang="en-US" sz="1400" dirty="0" smtClean="0">
                <a:solidFill>
                  <a:srgbClr val="FF0000"/>
                </a:solidFill>
              </a:rPr>
              <a:t>中共成都市温江区委组织部（与省内转入不同）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zh-CN" altLang="en-US" sz="1400" dirty="0" smtClean="0"/>
              <a:t>目标</a:t>
            </a:r>
            <a:r>
              <a:rPr lang="zh-CN" altLang="en-US" sz="1400" dirty="0"/>
              <a:t>支部：</a:t>
            </a:r>
            <a:r>
              <a:rPr lang="zh-CN" altLang="en-US" sz="1400" dirty="0" smtClean="0"/>
              <a:t>中国共产党成都百裕制药股份有限公司支部</a:t>
            </a:r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1533" r="12936" b="25637"/>
          <a:stretch/>
        </p:blipFill>
        <p:spPr>
          <a:xfrm>
            <a:off x="4466829" y="565104"/>
            <a:ext cx="459358" cy="48931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22959" y="5230083"/>
            <a:ext cx="5099119" cy="30777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zh-CN" altLang="en-US" sz="1400" dirty="0" smtClean="0"/>
              <a:t>科技园党工委登记情况后，将组织关系派往百裕支部</a:t>
            </a:r>
            <a:endParaRPr lang="zh-CN" altLang="en-US" sz="1400" dirty="0"/>
          </a:p>
        </p:txBody>
      </p:sp>
      <p:sp>
        <p:nvSpPr>
          <p:cNvPr id="2" name="圆角矩形 1"/>
          <p:cNvSpPr/>
          <p:nvPr/>
        </p:nvSpPr>
        <p:spPr>
          <a:xfrm>
            <a:off x="2112135" y="1529584"/>
            <a:ext cx="1826101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en-US" altLang="zh-CN" dirty="0" smtClean="0"/>
              <a:t>.</a:t>
            </a:r>
            <a:r>
              <a:rPr lang="zh-CN" altLang="en-US" dirty="0" smtClean="0"/>
              <a:t>提出申请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2112135" y="2703756"/>
            <a:ext cx="1826101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3.</a:t>
            </a:r>
            <a:r>
              <a:rPr lang="zh-CN" altLang="en-US" dirty="0" smtClean="0"/>
              <a:t>开介绍信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960598" y="1716615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39708" y="2286811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112135" y="2129273"/>
            <a:ext cx="1826101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2.</a:t>
            </a:r>
            <a:r>
              <a:rPr lang="zh-CN" altLang="en-US" dirty="0" smtClean="0"/>
              <a:t>网上转接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4510081" y="2638454"/>
            <a:ext cx="5112000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抬头：</a:t>
            </a:r>
            <a:r>
              <a:rPr lang="zh-CN" altLang="en-US" sz="1400" dirty="0" smtClean="0">
                <a:solidFill>
                  <a:srgbClr val="FF0000"/>
                </a:solidFill>
              </a:rPr>
              <a:t>中共成都市温江区委组织部（与省内转入不同）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zh-CN" altLang="en-US" sz="1400" dirty="0" smtClean="0"/>
              <a:t>目标</a:t>
            </a:r>
            <a:r>
              <a:rPr lang="zh-CN" altLang="en-US" sz="1400" dirty="0"/>
              <a:t>支部：</a:t>
            </a:r>
            <a:r>
              <a:rPr lang="zh-CN" altLang="en-US" sz="1400" dirty="0" smtClean="0"/>
              <a:t>中国共产党成都百裕制药股份有限公司支部</a:t>
            </a:r>
            <a:endParaRPr lang="zh-CN" altLang="en-US" sz="1400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3938236" y="2866398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2112135" y="3333884"/>
            <a:ext cx="1826101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4.</a:t>
            </a:r>
            <a:r>
              <a:rPr lang="zh-CN" altLang="en-US" dirty="0" smtClean="0"/>
              <a:t>档案存放证明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510081" y="3371614"/>
            <a:ext cx="5112000" cy="30777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党员档案</a:t>
            </a:r>
            <a:r>
              <a:rPr lang="zh-CN" altLang="en-US" sz="1400" dirty="0"/>
              <a:t>存放单位</a:t>
            </a:r>
            <a:r>
              <a:rPr lang="zh-CN" altLang="en-US" sz="1400" dirty="0" smtClean="0"/>
              <a:t>出具档案存放证明</a:t>
            </a:r>
            <a:endParaRPr lang="zh-CN" altLang="en-US" sz="1400" dirty="0"/>
          </a:p>
        </p:txBody>
      </p:sp>
      <p:cxnSp>
        <p:nvCxnSpPr>
          <p:cNvPr id="41" name="直接连接符 40"/>
          <p:cNvCxnSpPr/>
          <p:nvPr/>
        </p:nvCxnSpPr>
        <p:spPr>
          <a:xfrm>
            <a:off x="3938236" y="3509405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2125014" y="3924035"/>
            <a:ext cx="1826101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5.</a:t>
            </a:r>
            <a:r>
              <a:rPr lang="zh-CN" altLang="en-US" dirty="0" smtClean="0"/>
              <a:t>区委报道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4522958" y="3820096"/>
            <a:ext cx="5112000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/>
              <a:t>携“介绍信” 及“党员档案存放证明” 前往</a:t>
            </a:r>
            <a:r>
              <a:rPr lang="zh-CN" altLang="en-US" sz="1400" dirty="0">
                <a:solidFill>
                  <a:srgbClr val="FF0000"/>
                </a:solidFill>
              </a:rPr>
              <a:t>温江区委组织部</a:t>
            </a:r>
            <a:r>
              <a:rPr lang="zh-CN" altLang="en-US" sz="1400" dirty="0"/>
              <a:t>报到，地址：成都市温江区永和街</a:t>
            </a:r>
            <a:r>
              <a:rPr lang="en-US" altLang="zh-CN" sz="1400" dirty="0"/>
              <a:t>7</a:t>
            </a:r>
            <a:r>
              <a:rPr lang="zh-CN" altLang="en-US" sz="1400" dirty="0"/>
              <a:t>号（温江区政务服务中心</a:t>
            </a:r>
            <a:r>
              <a:rPr lang="en-US" altLang="zh-CN" sz="1400" dirty="0"/>
              <a:t>2</a:t>
            </a:r>
            <a:r>
              <a:rPr lang="zh-CN" altLang="en-US" sz="1400" dirty="0"/>
              <a:t>楼）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3951115" y="4086677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2112135" y="4604338"/>
            <a:ext cx="1826101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6.</a:t>
            </a:r>
            <a:r>
              <a:rPr lang="zh-CN" altLang="en-US" dirty="0"/>
              <a:t>党工委</a:t>
            </a:r>
            <a:r>
              <a:rPr lang="zh-CN" altLang="en-US" dirty="0" smtClean="0"/>
              <a:t>报道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4510079" y="4526157"/>
            <a:ext cx="5112000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/>
              <a:t>携“介绍信” </a:t>
            </a:r>
            <a:r>
              <a:rPr lang="zh-CN" altLang="en-US" sz="1400" dirty="0" smtClean="0"/>
              <a:t>及区委出具的证明前往</a:t>
            </a:r>
            <a:r>
              <a:rPr lang="zh-CN" altLang="en-US" sz="1400" dirty="0" smtClean="0">
                <a:solidFill>
                  <a:srgbClr val="FF0000"/>
                </a:solidFill>
              </a:rPr>
              <a:t>温江科技园党</a:t>
            </a:r>
            <a:r>
              <a:rPr lang="zh-CN" altLang="en-US" sz="1400" dirty="0" smtClean="0">
                <a:solidFill>
                  <a:srgbClr val="FF0000"/>
                </a:solidFill>
              </a:rPr>
              <a:t>工委</a:t>
            </a:r>
            <a:r>
              <a:rPr lang="zh-CN" altLang="en-US" sz="1400" dirty="0" smtClean="0"/>
              <a:t>报道，</a:t>
            </a:r>
            <a:r>
              <a:rPr lang="zh-CN" altLang="en-US" sz="1400" dirty="0"/>
              <a:t>地址：锦绣大道</a:t>
            </a:r>
            <a:r>
              <a:rPr lang="en-US" altLang="zh-CN" sz="1400" dirty="0"/>
              <a:t>43</a:t>
            </a:r>
            <a:r>
              <a:rPr lang="zh-CN" altLang="en-US" sz="1400" dirty="0"/>
              <a:t>号</a:t>
            </a:r>
            <a:r>
              <a:rPr lang="en-US" altLang="zh-CN" sz="1400" dirty="0"/>
              <a:t>6</a:t>
            </a:r>
            <a:r>
              <a:rPr lang="zh-CN" altLang="en-US" sz="1400" dirty="0"/>
              <a:t>楼</a:t>
            </a:r>
            <a:r>
              <a:rPr lang="en-US" altLang="zh-CN" sz="1400" dirty="0"/>
              <a:t>609</a:t>
            </a:r>
            <a:r>
              <a:rPr lang="zh-CN" altLang="en-US" sz="1400" dirty="0"/>
              <a:t>室</a:t>
            </a:r>
            <a:r>
              <a:rPr lang="en-US" altLang="zh-CN" sz="1400" dirty="0"/>
              <a:t> </a:t>
            </a:r>
            <a:r>
              <a:rPr lang="zh-CN" altLang="en-US" sz="1400" dirty="0" smtClean="0"/>
              <a:t>，联系人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欧锡超</a:t>
            </a:r>
            <a:endParaRPr lang="zh-CN" altLang="en-US" sz="1400" dirty="0"/>
          </a:p>
        </p:txBody>
      </p:sp>
      <p:cxnSp>
        <p:nvCxnSpPr>
          <p:cNvPr id="47" name="直接连接符 46"/>
          <p:cNvCxnSpPr/>
          <p:nvPr/>
        </p:nvCxnSpPr>
        <p:spPr>
          <a:xfrm>
            <a:off x="3938236" y="4766980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2121618" y="5205086"/>
            <a:ext cx="1826101" cy="3665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7.</a:t>
            </a:r>
            <a:r>
              <a:rPr lang="zh-CN" altLang="en-US" dirty="0" smtClean="0"/>
              <a:t>转入成功</a:t>
            </a:r>
            <a:endParaRPr lang="zh-CN" altLang="en-US" dirty="0"/>
          </a:p>
        </p:txBody>
      </p:sp>
      <p:cxnSp>
        <p:nvCxnSpPr>
          <p:cNvPr id="49" name="直接连接符 48"/>
          <p:cNvCxnSpPr/>
          <p:nvPr/>
        </p:nvCxnSpPr>
        <p:spPr>
          <a:xfrm>
            <a:off x="3951115" y="5388382"/>
            <a:ext cx="5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下箭头 49"/>
          <p:cNvSpPr/>
          <p:nvPr/>
        </p:nvSpPr>
        <p:spPr>
          <a:xfrm>
            <a:off x="2764668" y="1900411"/>
            <a:ext cx="360000" cy="180000"/>
          </a:xfrm>
          <a:prstGeom prst="downArrow">
            <a:avLst/>
          </a:prstGeom>
          <a:ln w="127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下箭头 50"/>
          <p:cNvSpPr/>
          <p:nvPr/>
        </p:nvSpPr>
        <p:spPr>
          <a:xfrm>
            <a:off x="2764668" y="2517644"/>
            <a:ext cx="360000" cy="180000"/>
          </a:xfrm>
          <a:prstGeom prst="downArrow">
            <a:avLst/>
          </a:prstGeom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下箭头 51"/>
          <p:cNvSpPr/>
          <p:nvPr/>
        </p:nvSpPr>
        <p:spPr>
          <a:xfrm>
            <a:off x="2764668" y="3104268"/>
            <a:ext cx="360000" cy="180000"/>
          </a:xfrm>
          <a:prstGeom prst="downArrow">
            <a:avLst/>
          </a:prstGeom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3" name="下箭头 52"/>
          <p:cNvSpPr/>
          <p:nvPr/>
        </p:nvSpPr>
        <p:spPr>
          <a:xfrm>
            <a:off x="2772649" y="3730096"/>
            <a:ext cx="360000" cy="180000"/>
          </a:xfrm>
          <a:prstGeom prst="downArrow">
            <a:avLst/>
          </a:prstGeom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4" name="下箭头 53"/>
          <p:cNvSpPr/>
          <p:nvPr/>
        </p:nvSpPr>
        <p:spPr>
          <a:xfrm>
            <a:off x="2772649" y="4371502"/>
            <a:ext cx="360000" cy="180000"/>
          </a:xfrm>
          <a:prstGeom prst="downArrow">
            <a:avLst/>
          </a:prstGeom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5" name="下箭头 54"/>
          <p:cNvSpPr/>
          <p:nvPr/>
        </p:nvSpPr>
        <p:spPr>
          <a:xfrm>
            <a:off x="2772649" y="4986449"/>
            <a:ext cx="360000" cy="180000"/>
          </a:xfrm>
          <a:prstGeom prst="downArrow">
            <a:avLst/>
          </a:prstGeom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58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3497" y="2515305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</a:p>
        </p:txBody>
      </p:sp>
    </p:spTree>
    <p:extLst>
      <p:ext uri="{BB962C8B-B14F-4D97-AF65-F5344CB8AC3E}">
        <p14:creationId xmlns:p14="http://schemas.microsoft.com/office/powerpoint/2010/main" val="28397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Benutzerdefiniert 1">
      <a:dk1>
        <a:srgbClr val="232323"/>
      </a:dk1>
      <a:lt1>
        <a:srgbClr val="FFFFFF"/>
      </a:lt1>
      <a:dk2>
        <a:srgbClr val="000000"/>
      </a:dk2>
      <a:lt2>
        <a:srgbClr val="F8F8F8"/>
      </a:lt2>
      <a:accent1>
        <a:srgbClr val="FCCA16"/>
      </a:accent1>
      <a:accent2>
        <a:srgbClr val="E62F29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pct20">
          <a:fgClr>
            <a:srgbClr val="FCCB17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171001-Baiyu-PPT_en_2</Template>
  <TotalTime>2185</TotalTime>
  <Words>307</Words>
  <Application>Microsoft Office PowerPoint</Application>
  <PresentationFormat>宽屏</PresentationFormat>
  <Paragraphs>46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DIN</vt:lpstr>
      <vt:lpstr>DIN Medium</vt:lpstr>
      <vt:lpstr>DIN-Light</vt:lpstr>
      <vt:lpstr>PingFang SC</vt:lpstr>
      <vt:lpstr>黑体</vt:lpstr>
      <vt:lpstr>宋体</vt:lpstr>
      <vt:lpstr>微软雅黑</vt:lpstr>
      <vt:lpstr>Arial</vt:lpstr>
      <vt:lpstr>Calibri</vt:lpstr>
      <vt:lpstr>Wingdings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Jan-Peter Oppenheimer</dc:creator>
  <cp:lastModifiedBy>刘科</cp:lastModifiedBy>
  <cp:revision>798</cp:revision>
  <dcterms:created xsi:type="dcterms:W3CDTF">2017-10-16T07:44:00Z</dcterms:created>
  <dcterms:modified xsi:type="dcterms:W3CDTF">2020-07-22T02:02:12Z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